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25"/>
  </p:notesMasterIdLst>
  <p:handoutMasterIdLst>
    <p:handoutMasterId r:id="rId26"/>
  </p:handoutMasterIdLst>
  <p:sldIdLst>
    <p:sldId id="259" r:id="rId2"/>
    <p:sldId id="272" r:id="rId3"/>
    <p:sldId id="340" r:id="rId4"/>
    <p:sldId id="314" r:id="rId5"/>
    <p:sldId id="342" r:id="rId6"/>
    <p:sldId id="341" r:id="rId7"/>
    <p:sldId id="338" r:id="rId8"/>
    <p:sldId id="344" r:id="rId9"/>
    <p:sldId id="343" r:id="rId10"/>
    <p:sldId id="352" r:id="rId11"/>
    <p:sldId id="318" r:id="rId12"/>
    <p:sldId id="321" r:id="rId13"/>
    <p:sldId id="346" r:id="rId14"/>
    <p:sldId id="347" r:id="rId15"/>
    <p:sldId id="349" r:id="rId16"/>
    <p:sldId id="351" r:id="rId17"/>
    <p:sldId id="348" r:id="rId18"/>
    <p:sldId id="350" r:id="rId19"/>
    <p:sldId id="316" r:id="rId20"/>
    <p:sldId id="353" r:id="rId21"/>
    <p:sldId id="355" r:id="rId22"/>
    <p:sldId id="311" r:id="rId23"/>
    <p:sldId id="354"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7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AC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5" autoAdjust="0"/>
    <p:restoredTop sz="68682" autoAdjust="0"/>
  </p:normalViewPr>
  <p:slideViewPr>
    <p:cSldViewPr>
      <p:cViewPr varScale="1">
        <p:scale>
          <a:sx n="107" d="100"/>
          <a:sy n="107" d="100"/>
        </p:scale>
        <p:origin x="114" y="144"/>
      </p:cViewPr>
      <p:guideLst>
        <p:guide orient="horz" pos="2160"/>
        <p:guide pos="2880"/>
      </p:guideLst>
    </p:cSldViewPr>
  </p:slideViewPr>
  <p:outlineViewPr>
    <p:cViewPr>
      <p:scale>
        <a:sx n="33" d="100"/>
        <a:sy n="33" d="100"/>
      </p:scale>
      <p:origin x="0" y="-39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47" d="100"/>
          <a:sy n="47" d="100"/>
        </p:scale>
        <p:origin x="-26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29/03/2017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29/03/2017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302975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19756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403291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4151826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407472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67467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4108825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16</a:t>
            </a:fld>
            <a:endParaRPr lang="es-ES"/>
          </a:p>
        </p:txBody>
      </p:sp>
    </p:spTree>
    <p:extLst>
      <p:ext uri="{BB962C8B-B14F-4D97-AF65-F5344CB8AC3E}">
        <p14:creationId xmlns:p14="http://schemas.microsoft.com/office/powerpoint/2010/main" val="2406423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17</a:t>
            </a:fld>
            <a:endParaRPr lang="es-ES"/>
          </a:p>
        </p:txBody>
      </p:sp>
    </p:spTree>
    <p:extLst>
      <p:ext uri="{BB962C8B-B14F-4D97-AF65-F5344CB8AC3E}">
        <p14:creationId xmlns:p14="http://schemas.microsoft.com/office/powerpoint/2010/main" val="221775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88970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3438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2841404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20</a:t>
            </a:fld>
            <a:endParaRPr lang="es-ES"/>
          </a:p>
        </p:txBody>
      </p:sp>
    </p:spTree>
    <p:extLst>
      <p:ext uri="{BB962C8B-B14F-4D97-AF65-F5344CB8AC3E}">
        <p14:creationId xmlns:p14="http://schemas.microsoft.com/office/powerpoint/2010/main" val="34386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22</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348658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97007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344991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203240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7</a:t>
            </a:fld>
            <a:endParaRPr lang="es-ES"/>
          </a:p>
        </p:txBody>
      </p:sp>
    </p:spTree>
    <p:extLst>
      <p:ext uri="{BB962C8B-B14F-4D97-AF65-F5344CB8AC3E}">
        <p14:creationId xmlns:p14="http://schemas.microsoft.com/office/powerpoint/2010/main" val="212431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111161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4187871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1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grpSp>
        <p:nvGrpSpPr>
          <p:cNvPr id="14" name="Grupo 13"/>
          <p:cNvGrpSpPr/>
          <p:nvPr userDrawn="1"/>
        </p:nvGrpSpPr>
        <p:grpSpPr>
          <a:xfrm>
            <a:off x="696168" y="6037178"/>
            <a:ext cx="7754360" cy="616560"/>
            <a:chOff x="696168" y="6037178"/>
            <a:chExt cx="7754360" cy="616560"/>
          </a:xfrm>
        </p:grpSpPr>
        <p:pic>
          <p:nvPicPr>
            <p:cNvPr id="16" name="Imagen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68" y="6041738"/>
              <a:ext cx="2282131" cy="612000"/>
            </a:xfrm>
            <a:prstGeom prst="rect">
              <a:avLst/>
            </a:prstGeom>
          </p:spPr>
        </p:pic>
      </p:grpSp>
      <p:pic>
        <p:nvPicPr>
          <p:cNvPr id="18" name="Imagen 17" descr="Y:\90_IS4K\logos\logo corporativo\finales\logo-is4k.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lstStyle>
            <a:lvl1pPr>
              <a:defRPr>
                <a:solidFill>
                  <a:srgbClr val="0070C0"/>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0C0"/>
                </a:solidFill>
                <a:latin typeface="Calibri" panose="020F0502020204030204" pitchFamily="34" charset="0"/>
              </a:defRPr>
            </a:lvl1pPr>
            <a:lvl2pPr>
              <a:defRPr>
                <a:solidFill>
                  <a:srgbClr val="0070C0"/>
                </a:solidFill>
                <a:latin typeface="Calibri" panose="020F0502020204030204" pitchFamily="34" charset="0"/>
              </a:defRPr>
            </a:lvl2pPr>
            <a:lvl3pPr>
              <a:defRPr>
                <a:solidFill>
                  <a:srgbClr val="0070C0"/>
                </a:solidFill>
                <a:latin typeface="Calibri" panose="020F0502020204030204" pitchFamily="34" charset="0"/>
              </a:defRPr>
            </a:lvl3pPr>
            <a:lvl4pPr>
              <a:defRPr>
                <a:solidFill>
                  <a:srgbClr val="0070C0"/>
                </a:solidFill>
                <a:latin typeface="Calibri" panose="020F0502020204030204" pitchFamily="34" charset="0"/>
              </a:defRPr>
            </a:lvl4pPr>
            <a:lvl5pPr>
              <a:defRPr>
                <a:solidFill>
                  <a:srgbClr val="0070C0"/>
                </a:solidFill>
                <a:latin typeface="Calibri" panose="020F0502020204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1090464" cy="365125"/>
          </a:xfrm>
          <a:prstGeom prst="rect">
            <a:avLst/>
          </a:prstGeom>
        </p:spPr>
        <p:txBody>
          <a:bodyPr/>
          <a:lstStyle>
            <a:lvl1pPr>
              <a:defRPr sz="1200">
                <a:solidFill>
                  <a:schemeClr val="bg1"/>
                </a:solidFill>
              </a:defRPr>
            </a:lvl1pPr>
          </a:lstStyle>
          <a:p>
            <a:fld id="{45CE3856-8916-4ABC-A3AA-954FF73B1515}" type="datetime1">
              <a:rPr lang="es-ES" smtClean="0"/>
              <a:pPr/>
              <a:t>29/03/2017</a:t>
            </a:fld>
            <a:endParaRPr lang="es-ES" dirty="0"/>
          </a:p>
        </p:txBody>
      </p:sp>
      <p:sp>
        <p:nvSpPr>
          <p:cNvPr id="6" name="5 Marcador de número de diapositiva"/>
          <p:cNvSpPr>
            <a:spLocks noGrp="1"/>
          </p:cNvSpPr>
          <p:nvPr>
            <p:ph type="sldNum" sz="quarter" idx="12"/>
          </p:nvPr>
        </p:nvSpPr>
        <p:spPr>
          <a:xfrm>
            <a:off x="7596336" y="6356350"/>
            <a:ext cx="1090464"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763688" y="6356350"/>
            <a:ext cx="5616624" cy="365125"/>
          </a:xfrm>
          <a:prstGeom prst="rect">
            <a:avLst/>
          </a:prstGeom>
        </p:spPr>
        <p:txBody>
          <a:bodyPr/>
          <a:lstStyle>
            <a:lvl1pPr>
              <a:defRPr sz="1400" b="1">
                <a:solidFill>
                  <a:schemeClr val="bg1"/>
                </a:solidFill>
              </a:defRPr>
            </a:lvl1pPr>
          </a:lstStyle>
          <a:p>
            <a:pPr algn="ctr"/>
            <a:r>
              <a:rPr lang="es-ES" dirty="0" smtClean="0"/>
              <a:t>Subtítulo</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17"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8" name="Redondear rectángulo de esquina del mismo lado 17"/>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20"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22" name="Imagen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23" name="Grupo 22"/>
          <p:cNvGrpSpPr/>
          <p:nvPr userDrawn="1"/>
        </p:nvGrpSpPr>
        <p:grpSpPr>
          <a:xfrm>
            <a:off x="569808" y="4293096"/>
            <a:ext cx="8322672" cy="1954381"/>
            <a:chOff x="569808" y="3913892"/>
            <a:chExt cx="8322672" cy="1954381"/>
          </a:xfrm>
        </p:grpSpPr>
        <p:cxnSp>
          <p:nvCxnSpPr>
            <p:cNvPr id="25"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6"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7"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6" name="Imagen 35">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7" name="Imagen 36"/>
            <p:cNvPicPr>
              <a:picLocks noChangeAspect="1"/>
            </p:cNvPicPr>
            <p:nvPr userDrawn="1"/>
          </p:nvPicPr>
          <p:blipFill>
            <a:blip r:embed="rId9"/>
            <a:stretch>
              <a:fillRect/>
            </a:stretch>
          </p:blipFill>
          <p:spPr>
            <a:xfrm>
              <a:off x="824088" y="4475681"/>
              <a:ext cx="352425" cy="276225"/>
            </a:xfrm>
            <a:prstGeom prst="rect">
              <a:avLst/>
            </a:prstGeom>
          </p:spPr>
        </p:pic>
      </p:grpSp>
      <p:pic>
        <p:nvPicPr>
          <p:cNvPr id="24" name="Imagen 23"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594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50" r:id="rId2"/>
    <p:sldLayoutId id="2147483666" r:id="rId3"/>
    <p:sldLayoutId id="214748366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i.es/"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UtMyb0R5l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sz="2200" dirty="0" smtClean="0"/>
              <a:t/>
            </a:r>
            <a:br>
              <a:rPr lang="es-ES" sz="2200" dirty="0" smtClean="0"/>
            </a:br>
            <a:r>
              <a:rPr lang="es-ES" dirty="0" smtClean="0"/>
              <a:t>Uso </a:t>
            </a:r>
            <a:r>
              <a:rPr lang="es-ES" dirty="0"/>
              <a:t>excesivo de las TIC</a:t>
            </a:r>
          </a:p>
        </p:txBody>
      </p:sp>
      <p:sp>
        <p:nvSpPr>
          <p:cNvPr id="5" name="Marcador de texto 4"/>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2117"/>
            <a:ext cx="8229600" cy="1143000"/>
          </a:xfrm>
        </p:spPr>
        <p:txBody>
          <a:bodyPr/>
          <a:lstStyle/>
          <a:p>
            <a:r>
              <a:rPr lang="es-ES" dirty="0" smtClean="0"/>
              <a:t>Síntomas</a:t>
            </a:r>
            <a:endParaRPr lang="es-ES"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10</a:t>
            </a:fld>
            <a:endParaRPr lang="es-ES" dirty="0"/>
          </a:p>
        </p:txBody>
      </p:sp>
      <p:sp>
        <p:nvSpPr>
          <p:cNvPr id="5" name="Marcador de pie de página 4"/>
          <p:cNvSpPr>
            <a:spLocks noGrp="1"/>
          </p:cNvSpPr>
          <p:nvPr>
            <p:ph type="ftr" sz="quarter" idx="11"/>
          </p:nvPr>
        </p:nvSpPr>
        <p:spPr/>
        <p:txBody>
          <a:bodyPr/>
          <a:lstStyle/>
          <a:p>
            <a:pPr algn="ctr"/>
            <a:r>
              <a:rPr lang="es-ES" dirty="0" smtClean="0"/>
              <a:t>Síntomas del uso excesivo de las TIC</a:t>
            </a:r>
            <a:endParaRPr lang="es-ES" dirty="0"/>
          </a:p>
        </p:txBody>
      </p:sp>
      <p:sp>
        <p:nvSpPr>
          <p:cNvPr id="7" name="6 Triángulo isósceles"/>
          <p:cNvSpPr/>
          <p:nvPr/>
        </p:nvSpPr>
        <p:spPr>
          <a:xfrm>
            <a:off x="2164170" y="1166018"/>
            <a:ext cx="4525963" cy="4525963"/>
          </a:xfrm>
          <a:prstGeom prst="triangl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8" name="7 Grupo"/>
          <p:cNvGrpSpPr/>
          <p:nvPr/>
        </p:nvGrpSpPr>
        <p:grpSpPr>
          <a:xfrm>
            <a:off x="760031" y="2671086"/>
            <a:ext cx="2941875" cy="422495"/>
            <a:chOff x="288030" y="1531704"/>
            <a:chExt cx="2941875" cy="422495"/>
          </a:xfrm>
        </p:grpSpPr>
        <p:sp>
          <p:nvSpPr>
            <p:cNvPr id="27" name="26 Rectángulo redondeado"/>
            <p:cNvSpPr/>
            <p:nvPr/>
          </p:nvSpPr>
          <p:spPr>
            <a:xfrm>
              <a:off x="288030" y="1531704"/>
              <a:ext cx="2941875" cy="422495"/>
            </a:xfrm>
            <a:prstGeom prst="round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27 Rectángulo"/>
            <p:cNvSpPr/>
            <p:nvPr/>
          </p:nvSpPr>
          <p:spPr>
            <a:xfrm>
              <a:off x="308655" y="1552329"/>
              <a:ext cx="2900625" cy="3812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400" b="1" kern="1200" dirty="0" smtClean="0"/>
                <a:t>Negación del problema</a:t>
              </a:r>
              <a:endParaRPr lang="es-ES" sz="1400" b="1" kern="1200" dirty="0"/>
            </a:p>
          </p:txBody>
        </p:sp>
      </p:grpSp>
      <p:grpSp>
        <p:nvGrpSpPr>
          <p:cNvPr id="9" name="8 Grupo"/>
          <p:cNvGrpSpPr/>
          <p:nvPr/>
        </p:nvGrpSpPr>
        <p:grpSpPr>
          <a:xfrm>
            <a:off x="713250" y="3614313"/>
            <a:ext cx="2941875" cy="465013"/>
            <a:chOff x="360048" y="2431551"/>
            <a:chExt cx="2941875" cy="465013"/>
          </a:xfrm>
        </p:grpSpPr>
        <p:sp>
          <p:nvSpPr>
            <p:cNvPr id="25" name="24 Rectángulo redondeado"/>
            <p:cNvSpPr/>
            <p:nvPr/>
          </p:nvSpPr>
          <p:spPr>
            <a:xfrm>
              <a:off x="360048" y="2431551"/>
              <a:ext cx="2941875" cy="465013"/>
            </a:xfrm>
            <a:prstGeom prst="round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25 Rectángulo"/>
            <p:cNvSpPr/>
            <p:nvPr/>
          </p:nvSpPr>
          <p:spPr>
            <a:xfrm>
              <a:off x="382748" y="2454251"/>
              <a:ext cx="2896475" cy="4196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400" b="1" kern="1200" dirty="0" smtClean="0"/>
                <a:t>Síndrome de abstinencia</a:t>
              </a:r>
            </a:p>
          </p:txBody>
        </p:sp>
      </p:grpSp>
      <p:grpSp>
        <p:nvGrpSpPr>
          <p:cNvPr id="10" name="9 Grupo"/>
          <p:cNvGrpSpPr/>
          <p:nvPr/>
        </p:nvGrpSpPr>
        <p:grpSpPr>
          <a:xfrm>
            <a:off x="4788024" y="5153209"/>
            <a:ext cx="2941875" cy="517649"/>
            <a:chOff x="4464494" y="3941480"/>
            <a:chExt cx="2941875" cy="517649"/>
          </a:xfrm>
        </p:grpSpPr>
        <p:sp>
          <p:nvSpPr>
            <p:cNvPr id="23" name="22 Rectángulo redondeado"/>
            <p:cNvSpPr/>
            <p:nvPr/>
          </p:nvSpPr>
          <p:spPr>
            <a:xfrm>
              <a:off x="4464494" y="3941480"/>
              <a:ext cx="2941875" cy="517649"/>
            </a:xfrm>
            <a:prstGeom prst="round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23 Rectángulo"/>
            <p:cNvSpPr/>
            <p:nvPr/>
          </p:nvSpPr>
          <p:spPr>
            <a:xfrm>
              <a:off x="4489764" y="3966750"/>
              <a:ext cx="2891335" cy="4671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Necesidad de más tiempo (Tolerancia)</a:t>
              </a:r>
              <a:endParaRPr lang="es-ES" sz="1400" b="1" kern="1200" dirty="0"/>
            </a:p>
          </p:txBody>
        </p:sp>
      </p:grpSp>
      <p:grpSp>
        <p:nvGrpSpPr>
          <p:cNvPr id="11" name="10 Grupo"/>
          <p:cNvGrpSpPr/>
          <p:nvPr/>
        </p:nvGrpSpPr>
        <p:grpSpPr>
          <a:xfrm>
            <a:off x="708593" y="4622403"/>
            <a:ext cx="2941875" cy="424482"/>
            <a:chOff x="0" y="3456385"/>
            <a:chExt cx="2941875" cy="424482"/>
          </a:xfrm>
        </p:grpSpPr>
        <p:sp>
          <p:nvSpPr>
            <p:cNvPr id="21" name="20 Rectángulo redondeado"/>
            <p:cNvSpPr/>
            <p:nvPr/>
          </p:nvSpPr>
          <p:spPr>
            <a:xfrm>
              <a:off x="0" y="3456385"/>
              <a:ext cx="2941875" cy="424482"/>
            </a:xfrm>
            <a:prstGeom prst="round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21 Rectángulo"/>
            <p:cNvSpPr/>
            <p:nvPr/>
          </p:nvSpPr>
          <p:spPr>
            <a:xfrm>
              <a:off x="20722" y="3477107"/>
              <a:ext cx="2900431" cy="383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400" b="1" kern="1200" dirty="0" smtClean="0"/>
                <a:t>Ansia, necesidad incontrolable</a:t>
              </a:r>
            </a:p>
          </p:txBody>
        </p:sp>
      </p:grpSp>
      <p:grpSp>
        <p:nvGrpSpPr>
          <p:cNvPr id="12" name="11 Grupo"/>
          <p:cNvGrpSpPr/>
          <p:nvPr/>
        </p:nvGrpSpPr>
        <p:grpSpPr>
          <a:xfrm>
            <a:off x="4798477" y="4066357"/>
            <a:ext cx="2941875" cy="523178"/>
            <a:chOff x="4614706" y="2835992"/>
            <a:chExt cx="2941875" cy="523178"/>
          </a:xfrm>
        </p:grpSpPr>
        <p:sp>
          <p:nvSpPr>
            <p:cNvPr id="19" name="18 Rectángulo redondeado"/>
            <p:cNvSpPr/>
            <p:nvPr/>
          </p:nvSpPr>
          <p:spPr>
            <a:xfrm>
              <a:off x="4614706" y="2835992"/>
              <a:ext cx="2941875" cy="523178"/>
            </a:xfrm>
            <a:prstGeom prst="round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4640245" y="2861531"/>
              <a:ext cx="2890797" cy="472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Descuido y abandono de intereses y relaciones previas</a:t>
              </a:r>
            </a:p>
          </p:txBody>
        </p:sp>
      </p:grpSp>
      <p:grpSp>
        <p:nvGrpSpPr>
          <p:cNvPr id="13" name="12 Grupo"/>
          <p:cNvGrpSpPr/>
          <p:nvPr/>
        </p:nvGrpSpPr>
        <p:grpSpPr>
          <a:xfrm>
            <a:off x="4757246" y="3062384"/>
            <a:ext cx="2941875" cy="479268"/>
            <a:chOff x="4289688" y="1841312"/>
            <a:chExt cx="2941875" cy="479268"/>
          </a:xfrm>
        </p:grpSpPr>
        <p:sp>
          <p:nvSpPr>
            <p:cNvPr id="17" name="16 Rectángulo redondeado"/>
            <p:cNvSpPr/>
            <p:nvPr/>
          </p:nvSpPr>
          <p:spPr>
            <a:xfrm>
              <a:off x="4289688" y="1841312"/>
              <a:ext cx="2941875" cy="479268"/>
            </a:xfrm>
            <a:prstGeom prst="round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4313084" y="1864708"/>
              <a:ext cx="2895083" cy="432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Malestar e irritabilidad</a:t>
              </a:r>
            </a:p>
          </p:txBody>
        </p:sp>
      </p:grpSp>
      <p:grpSp>
        <p:nvGrpSpPr>
          <p:cNvPr id="14" name="13 Grupo"/>
          <p:cNvGrpSpPr/>
          <p:nvPr/>
        </p:nvGrpSpPr>
        <p:grpSpPr>
          <a:xfrm>
            <a:off x="4716042" y="1889961"/>
            <a:ext cx="3744390" cy="561304"/>
            <a:chOff x="3982424" y="723943"/>
            <a:chExt cx="3744390" cy="561304"/>
          </a:xfrm>
        </p:grpSpPr>
        <p:sp>
          <p:nvSpPr>
            <p:cNvPr id="15" name="14 Rectángulo redondeado"/>
            <p:cNvSpPr/>
            <p:nvPr/>
          </p:nvSpPr>
          <p:spPr>
            <a:xfrm>
              <a:off x="3982424" y="723943"/>
              <a:ext cx="3744390" cy="561304"/>
            </a:xfrm>
            <a:prstGeom prst="round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15 Rectángulo"/>
            <p:cNvSpPr/>
            <p:nvPr/>
          </p:nvSpPr>
          <p:spPr>
            <a:xfrm>
              <a:off x="4009825" y="751344"/>
              <a:ext cx="3689588" cy="506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Descontrol progresivo de la propia conducta</a:t>
              </a:r>
            </a:p>
          </p:txBody>
        </p:sp>
      </p:grpSp>
    </p:spTree>
    <p:extLst>
      <p:ext uri="{BB962C8B-B14F-4D97-AF65-F5344CB8AC3E}">
        <p14:creationId xmlns:p14="http://schemas.microsoft.com/office/powerpoint/2010/main" val="886706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t>Recomendaciones </a:t>
            </a:r>
            <a:endParaRPr lang="es-ES" dirty="0">
              <a:latin typeface="Calibri" panose="020F0502020204030204" pitchFamily="34" charset="0"/>
            </a:endParaRPr>
          </a:p>
        </p:txBody>
      </p:sp>
      <p:pic>
        <p:nvPicPr>
          <p:cNvPr id="14" name="1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988840"/>
            <a:ext cx="5008418" cy="3341716"/>
          </a:xfrm>
          <a:prstGeom prst="rect">
            <a:avLst/>
          </a:prstGeom>
          <a:ln>
            <a:noFill/>
          </a:ln>
          <a:effectLst>
            <a:outerShdw blurRad="292100" dist="139700" dir="2700000" algn="tl" rotWithShape="0">
              <a:srgbClr val="333333">
                <a:alpha val="65000"/>
              </a:srgbClr>
            </a:outerShdw>
          </a:effectLst>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
        <p:nvSpPr>
          <p:cNvPr id="9"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4" name="3 Marcador de contenido"/>
          <p:cNvSpPr>
            <a:spLocks noGrp="1"/>
          </p:cNvSpPr>
          <p:nvPr>
            <p:ph sz="half" idx="4294967295"/>
          </p:nvPr>
        </p:nvSpPr>
        <p:spPr>
          <a:xfrm>
            <a:off x="5403954" y="1988840"/>
            <a:ext cx="3816350" cy="1871662"/>
          </a:xfrm>
          <a:prstGeom prst="rect">
            <a:avLst/>
          </a:prstGeom>
        </p:spPr>
        <p:txBody>
          <a:bodyPr>
            <a:noAutofit/>
          </a:bodyPr>
          <a:lstStyle/>
          <a:p>
            <a:pPr marL="0" indent="0" algn="ctr">
              <a:buNone/>
            </a:pPr>
            <a:r>
              <a:rPr lang="es-ES" sz="3600" dirty="0" smtClean="0">
                <a:latin typeface="Calibri" panose="020F0502020204030204" pitchFamily="34" charset="0"/>
              </a:rPr>
              <a:t>No te obsesiones con </a:t>
            </a:r>
            <a:r>
              <a:rPr lang="es-ES" sz="3600" b="1" dirty="0" smtClean="0">
                <a:solidFill>
                  <a:srgbClr val="0070C0"/>
                </a:solidFill>
                <a:latin typeface="Calibri" panose="020F0502020204030204" pitchFamily="34" charset="0"/>
              </a:rPr>
              <a:t>conectarte</a:t>
            </a:r>
            <a:r>
              <a:rPr lang="es-ES" sz="3600" dirty="0" smtClean="0">
                <a:latin typeface="Calibri" panose="020F0502020204030204" pitchFamily="34" charset="0"/>
              </a:rPr>
              <a:t> </a:t>
            </a:r>
          </a:p>
          <a:p>
            <a:pPr marL="0" indent="0" algn="ctr">
              <a:buNone/>
            </a:pPr>
            <a:r>
              <a:rPr lang="es-ES" sz="3600" dirty="0" smtClean="0">
                <a:latin typeface="Calibri" panose="020F0502020204030204" pitchFamily="34" charset="0"/>
              </a:rPr>
              <a:t>a “todas horas”</a:t>
            </a:r>
            <a:endParaRPr lang="es-ES" sz="3600" dirty="0">
              <a:latin typeface="Calibri" panose="020F0502020204030204" pitchFamily="34" charset="0"/>
            </a:endParaRPr>
          </a:p>
        </p:txBody>
      </p:sp>
      <p:sp>
        <p:nvSpPr>
          <p:cNvPr id="16" name="Marcador de texto 5"/>
          <p:cNvSpPr txBox="1">
            <a:spLocks/>
          </p:cNvSpPr>
          <p:nvPr/>
        </p:nvSpPr>
        <p:spPr>
          <a:xfrm>
            <a:off x="6084168" y="3933056"/>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01</a:t>
            </a:r>
            <a:endParaRPr lang="es-ES" b="1" dirty="0">
              <a:latin typeface="Arial Black"/>
              <a:cs typeface="Arial Black"/>
            </a:endParaRPr>
          </a:p>
        </p:txBody>
      </p:sp>
    </p:spTree>
    <p:extLst>
      <p:ext uri="{BB962C8B-B14F-4D97-AF65-F5344CB8AC3E}">
        <p14:creationId xmlns:p14="http://schemas.microsoft.com/office/powerpoint/2010/main" val="1385061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pic>
        <p:nvPicPr>
          <p:cNvPr id="9"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40197"/>
            <a:ext cx="5733995" cy="4012770"/>
          </a:xfrm>
          <a:prstGeom prst="rect">
            <a:avLst/>
          </a:prstGeom>
        </p:spPr>
      </p:pic>
      <p:sp>
        <p:nvSpPr>
          <p:cNvPr id="10" name="Marcador de texto 5"/>
          <p:cNvSpPr txBox="1">
            <a:spLocks/>
          </p:cNvSpPr>
          <p:nvPr/>
        </p:nvSpPr>
        <p:spPr>
          <a:xfrm>
            <a:off x="4644008" y="1931383"/>
            <a:ext cx="2432908" cy="1653123"/>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02</a:t>
            </a:r>
            <a:endParaRPr lang="es-ES" b="1" dirty="0">
              <a:latin typeface="Arial Black"/>
              <a:cs typeface="Arial Black"/>
            </a:endParaRPr>
          </a:p>
        </p:txBody>
      </p:sp>
      <p:sp>
        <p:nvSpPr>
          <p:cNvPr id="12" name="3 Marcador de contenido"/>
          <p:cNvSpPr>
            <a:spLocks noGrp="1"/>
          </p:cNvSpPr>
          <p:nvPr>
            <p:ph sz="half" idx="4294967295"/>
          </p:nvPr>
        </p:nvSpPr>
        <p:spPr>
          <a:xfrm>
            <a:off x="3997491" y="3641975"/>
            <a:ext cx="4614664" cy="2123588"/>
          </a:xfrm>
          <a:prstGeom prst="rect">
            <a:avLst/>
          </a:prstGeom>
        </p:spPr>
        <p:txBody>
          <a:bodyPr>
            <a:noAutofit/>
          </a:bodyPr>
          <a:lstStyle/>
          <a:p>
            <a:pPr marL="0" indent="0" algn="ctr">
              <a:buNone/>
            </a:pPr>
            <a:r>
              <a:rPr lang="es-ES" sz="4000" dirty="0" smtClean="0"/>
              <a:t>Controla el </a:t>
            </a:r>
            <a:r>
              <a:rPr lang="es-ES" sz="4000" b="1" dirty="0" smtClean="0">
                <a:solidFill>
                  <a:srgbClr val="007AC6"/>
                </a:solidFill>
              </a:rPr>
              <a:t>tiempo </a:t>
            </a:r>
            <a:r>
              <a:rPr lang="es-ES" sz="4000" dirty="0" smtClean="0"/>
              <a:t>que estás conectado</a:t>
            </a:r>
            <a:endParaRPr lang="es-ES" sz="4000" dirty="0"/>
          </a:p>
        </p:txBody>
      </p:sp>
    </p:spTree>
    <p:extLst>
      <p:ext uri="{BB962C8B-B14F-4D97-AF65-F5344CB8AC3E}">
        <p14:creationId xmlns:p14="http://schemas.microsoft.com/office/powerpoint/2010/main" val="1988680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1" y="1866940"/>
            <a:ext cx="6447546" cy="4298364"/>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6012160" y="1252168"/>
            <a:ext cx="3131840" cy="4929411"/>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s-ES" sz="3600" dirty="0" smtClean="0">
              <a:solidFill>
                <a:srgbClr val="0070C0"/>
              </a:solidFill>
            </a:endParaRPr>
          </a:p>
          <a:p>
            <a:pPr marL="0" indent="0" algn="ctr">
              <a:buNone/>
            </a:pPr>
            <a:r>
              <a:rPr lang="es-ES" sz="3600" dirty="0" smtClean="0">
                <a:solidFill>
                  <a:schemeClr val="tx1"/>
                </a:solidFill>
              </a:rPr>
              <a:t>Sé consciente del </a:t>
            </a:r>
            <a:r>
              <a:rPr lang="es-ES" sz="3600" b="1" dirty="0" smtClean="0">
                <a:solidFill>
                  <a:srgbClr val="0070C0"/>
                </a:solidFill>
              </a:rPr>
              <a:t>número de veces </a:t>
            </a:r>
            <a:r>
              <a:rPr lang="es-ES" sz="3600" dirty="0" smtClean="0">
                <a:solidFill>
                  <a:schemeClr val="tx1"/>
                </a:solidFill>
              </a:rPr>
              <a:t>que consultas tus aplicaciones  </a:t>
            </a:r>
            <a:endParaRPr lang="es-ES" sz="3600" dirty="0">
              <a:solidFill>
                <a:schemeClr val="tx1"/>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6084168" y="4611712"/>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03</a:t>
            </a:r>
            <a:endParaRPr lang="es-ES" b="1" dirty="0">
              <a:latin typeface="Arial Black"/>
              <a:cs typeface="Arial Black"/>
            </a:endParaRPr>
          </a:p>
        </p:txBody>
      </p:sp>
    </p:spTree>
    <p:extLst>
      <p:ext uri="{BB962C8B-B14F-4D97-AF65-F5344CB8AC3E}">
        <p14:creationId xmlns:p14="http://schemas.microsoft.com/office/powerpoint/2010/main" val="1479159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28800"/>
            <a:ext cx="6843485" cy="4562323"/>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6140925" y="1628800"/>
            <a:ext cx="2987824" cy="4565104"/>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ES" sz="4000" dirty="0" smtClean="0">
                <a:solidFill>
                  <a:schemeClr val="tx1"/>
                </a:solidFill>
              </a:rPr>
              <a:t>Antes de conectarte, </a:t>
            </a:r>
            <a:r>
              <a:rPr lang="es-ES" sz="4000" b="1" dirty="0" smtClean="0">
                <a:solidFill>
                  <a:srgbClr val="007AC6"/>
                </a:solidFill>
              </a:rPr>
              <a:t>piensa</a:t>
            </a:r>
            <a:r>
              <a:rPr lang="es-ES" sz="4000" dirty="0" smtClean="0">
                <a:solidFill>
                  <a:schemeClr val="tx1"/>
                </a:solidFill>
              </a:rPr>
              <a:t> qué vas a hacer</a:t>
            </a:r>
            <a:endParaRPr lang="es-ES" sz="4000" dirty="0">
              <a:solidFill>
                <a:schemeClr val="tx1"/>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5868144" y="4221088"/>
            <a:ext cx="2432908" cy="1581115"/>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04</a:t>
            </a:r>
            <a:endParaRPr lang="es-ES" b="1" dirty="0">
              <a:latin typeface="Arial Black"/>
              <a:cs typeface="Arial Black"/>
            </a:endParaRPr>
          </a:p>
        </p:txBody>
      </p:sp>
    </p:spTree>
    <p:extLst>
      <p:ext uri="{BB962C8B-B14F-4D97-AF65-F5344CB8AC3E}">
        <p14:creationId xmlns:p14="http://schemas.microsoft.com/office/powerpoint/2010/main" val="2253087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pic>
        <p:nvPicPr>
          <p:cNvPr id="10" name="Marcador de contenido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685568"/>
            <a:ext cx="6853687" cy="4567416"/>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4" name="3 Marcador de contenido"/>
          <p:cNvSpPr>
            <a:spLocks noGrp="1"/>
          </p:cNvSpPr>
          <p:nvPr>
            <p:ph sz="half" idx="4294967295"/>
          </p:nvPr>
        </p:nvSpPr>
        <p:spPr>
          <a:xfrm>
            <a:off x="5940152" y="1484784"/>
            <a:ext cx="3203847" cy="4752528"/>
          </a:xfrm>
          <a:prstGeom prst="rect">
            <a:avLst/>
          </a:prstGeo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s-ES" sz="3600" dirty="0" smtClean="0">
              <a:solidFill>
                <a:srgbClr val="0070C0"/>
              </a:solidFill>
            </a:endParaRPr>
          </a:p>
          <a:p>
            <a:pPr marL="0" indent="0" algn="ctr">
              <a:buNone/>
            </a:pPr>
            <a:r>
              <a:rPr lang="es-ES" sz="4000" b="1" dirty="0">
                <a:solidFill>
                  <a:srgbClr val="007AC6"/>
                </a:solidFill>
                <a:latin typeface="Calibri" panose="020F0502020204030204" pitchFamily="34" charset="0"/>
              </a:rPr>
              <a:t>Respeta horarios </a:t>
            </a:r>
            <a:r>
              <a:rPr lang="es-ES" sz="3600" dirty="0" smtClean="0">
                <a:solidFill>
                  <a:schemeClr val="tx1"/>
                </a:solidFill>
              </a:rPr>
              <a:t>de sueño, comida y obligaciones </a:t>
            </a:r>
            <a:endParaRPr lang="es-ES" sz="3600" dirty="0">
              <a:solidFill>
                <a:schemeClr val="tx1"/>
              </a:solidFill>
            </a:endParaRPr>
          </a:p>
        </p:txBody>
      </p:sp>
      <p:sp>
        <p:nvSpPr>
          <p:cNvPr id="11" name="Marcador de texto 5"/>
          <p:cNvSpPr txBox="1">
            <a:spLocks/>
          </p:cNvSpPr>
          <p:nvPr/>
        </p:nvSpPr>
        <p:spPr>
          <a:xfrm>
            <a:off x="6156176" y="4365104"/>
            <a:ext cx="2432908" cy="1653123"/>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05</a:t>
            </a:r>
            <a:endParaRPr lang="es-ES" b="1" dirty="0">
              <a:latin typeface="Arial Black"/>
              <a:cs typeface="Arial Black"/>
            </a:endParaRPr>
          </a:p>
        </p:txBody>
      </p:sp>
    </p:spTree>
    <p:extLst>
      <p:ext uri="{BB962C8B-B14F-4D97-AF65-F5344CB8AC3E}">
        <p14:creationId xmlns:p14="http://schemas.microsoft.com/office/powerpoint/2010/main" val="1418362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46050"/>
            <a:ext cx="6372200" cy="4626006"/>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5868144" y="1484784"/>
            <a:ext cx="2952328" cy="4641379"/>
          </a:xfrm>
          <a:solidFill>
            <a:schemeClr val="bg1"/>
          </a:solid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ES" sz="3600" dirty="0" smtClean="0">
                <a:solidFill>
                  <a:schemeClr val="tx1"/>
                </a:solidFill>
              </a:rPr>
              <a:t>Utiliza Internet como herramienta de ocio… pero </a:t>
            </a:r>
            <a:r>
              <a:rPr lang="es-ES" sz="4000" b="1" dirty="0">
                <a:solidFill>
                  <a:srgbClr val="007AC6"/>
                </a:solidFill>
              </a:rPr>
              <a:t>márcate un horario</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5419068" y="4656197"/>
            <a:ext cx="2897348" cy="1581115"/>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06</a:t>
            </a:r>
            <a:endParaRPr lang="es-ES" b="1" dirty="0">
              <a:latin typeface="Arial Black"/>
              <a:cs typeface="Arial Black"/>
            </a:endParaRPr>
          </a:p>
        </p:txBody>
      </p:sp>
    </p:spTree>
    <p:extLst>
      <p:ext uri="{BB962C8B-B14F-4D97-AF65-F5344CB8AC3E}">
        <p14:creationId xmlns:p14="http://schemas.microsoft.com/office/powerpoint/2010/main" val="4048565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16832"/>
            <a:ext cx="5055443" cy="3482330"/>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5626929" y="1262663"/>
            <a:ext cx="3034680" cy="3113399"/>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s-ES" sz="3600" dirty="0" smtClean="0">
              <a:solidFill>
                <a:srgbClr val="0070C0"/>
              </a:solidFill>
            </a:endParaRPr>
          </a:p>
          <a:p>
            <a:pPr marL="0" indent="0" algn="ctr">
              <a:buNone/>
            </a:pPr>
            <a:r>
              <a:rPr lang="es-ES" sz="4000" b="1" dirty="0">
                <a:solidFill>
                  <a:srgbClr val="007AC6"/>
                </a:solidFill>
              </a:rPr>
              <a:t>Busca alternativas </a:t>
            </a:r>
            <a:r>
              <a:rPr lang="es-ES" sz="3600" dirty="0" smtClean="0">
                <a:solidFill>
                  <a:schemeClr val="tx1"/>
                </a:solidFill>
              </a:rPr>
              <a:t>a Internet para tu tiempo libre</a:t>
            </a:r>
            <a:endParaRPr lang="es-ES" sz="3600" dirty="0">
              <a:solidFill>
                <a:schemeClr val="tx1"/>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5927815" y="4376062"/>
            <a:ext cx="2432908" cy="1581115"/>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07</a:t>
            </a:r>
            <a:endParaRPr lang="es-ES" b="1" dirty="0">
              <a:latin typeface="Arial Black"/>
              <a:cs typeface="Arial Black"/>
            </a:endParaRPr>
          </a:p>
        </p:txBody>
      </p:sp>
    </p:spTree>
    <p:extLst>
      <p:ext uri="{BB962C8B-B14F-4D97-AF65-F5344CB8AC3E}">
        <p14:creationId xmlns:p14="http://schemas.microsoft.com/office/powerpoint/2010/main" val="1030657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350" y="2132856"/>
            <a:ext cx="3987298" cy="3239430"/>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sp>
        <p:nvSpPr>
          <p:cNvPr id="4" name="3 Marcador de contenido"/>
          <p:cNvSpPr>
            <a:spLocks noGrp="1"/>
          </p:cNvSpPr>
          <p:nvPr>
            <p:ph idx="1"/>
          </p:nvPr>
        </p:nvSpPr>
        <p:spPr>
          <a:xfrm>
            <a:off x="69846" y="1532202"/>
            <a:ext cx="4536504" cy="4641379"/>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s-ES" sz="2000" dirty="0" smtClean="0">
              <a:solidFill>
                <a:srgbClr val="0070C0"/>
              </a:solidFill>
            </a:endParaRPr>
          </a:p>
          <a:p>
            <a:pPr marL="0" indent="0" algn="ctr">
              <a:buNone/>
            </a:pPr>
            <a:r>
              <a:rPr lang="es-ES" sz="3600" b="1" dirty="0">
                <a:solidFill>
                  <a:srgbClr val="007AC6"/>
                </a:solidFill>
              </a:rPr>
              <a:t>Mientras </a:t>
            </a:r>
            <a:r>
              <a:rPr lang="es-ES" sz="3600" b="1" dirty="0" smtClean="0">
                <a:solidFill>
                  <a:srgbClr val="007AC6"/>
                </a:solidFill>
              </a:rPr>
              <a:t>estudias</a:t>
            </a:r>
            <a:r>
              <a:rPr lang="es-ES" sz="3600" dirty="0" smtClean="0">
                <a:solidFill>
                  <a:schemeClr val="tx1"/>
                </a:solidFill>
              </a:rPr>
              <a:t> </a:t>
            </a:r>
            <a:r>
              <a:rPr lang="es-ES" sz="3600" b="1" dirty="0">
                <a:solidFill>
                  <a:srgbClr val="007AC6"/>
                </a:solidFill>
              </a:rPr>
              <a:t>desconecta</a:t>
            </a:r>
            <a:r>
              <a:rPr lang="es-ES" sz="3600" dirty="0" smtClean="0">
                <a:solidFill>
                  <a:schemeClr val="tx1"/>
                </a:solidFill>
              </a:rPr>
              <a:t> la mensajería y las redes sociales</a:t>
            </a:r>
            <a:endParaRPr lang="es-ES" sz="3600" dirty="0">
              <a:solidFill>
                <a:schemeClr val="tx1"/>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
        <p:nvSpPr>
          <p:cNvPr id="8"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11" name="Marcador de texto 5"/>
          <p:cNvSpPr txBox="1">
            <a:spLocks/>
          </p:cNvSpPr>
          <p:nvPr/>
        </p:nvSpPr>
        <p:spPr>
          <a:xfrm>
            <a:off x="899592" y="4293096"/>
            <a:ext cx="2432908" cy="1653123"/>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08</a:t>
            </a:r>
            <a:endParaRPr lang="es-ES" b="1" dirty="0">
              <a:latin typeface="Arial Black"/>
              <a:cs typeface="Arial Black"/>
            </a:endParaRPr>
          </a:p>
        </p:txBody>
      </p:sp>
    </p:spTree>
    <p:extLst>
      <p:ext uri="{BB962C8B-B14F-4D97-AF65-F5344CB8AC3E}">
        <p14:creationId xmlns:p14="http://schemas.microsoft.com/office/powerpoint/2010/main" val="681893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Recomendaciones </a:t>
            </a:r>
            <a:endParaRPr lang="es-ES" dirty="0">
              <a:latin typeface="Calibri" panose="020F0502020204030204" pitchFamily="34" charset="0"/>
            </a:endParaRPr>
          </a:p>
        </p:txBody>
      </p:sp>
      <p:pic>
        <p:nvPicPr>
          <p:cNvPr id="10" name="Marcador de contenido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306" y="1628800"/>
            <a:ext cx="5540462" cy="3692308"/>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
        <p:nvSpPr>
          <p:cNvPr id="6"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4" name="3 Marcador de contenido"/>
          <p:cNvSpPr>
            <a:spLocks noGrp="1"/>
          </p:cNvSpPr>
          <p:nvPr>
            <p:ph sz="half" idx="4294967295"/>
          </p:nvPr>
        </p:nvSpPr>
        <p:spPr>
          <a:xfrm>
            <a:off x="5951240" y="1772816"/>
            <a:ext cx="3038212" cy="2796258"/>
          </a:xfrm>
          <a:prstGeom prst="rect">
            <a:avLst/>
          </a:prstGeom>
          <a:solidFill>
            <a:schemeClr val="bg1"/>
          </a:solidFill>
          <a:ln>
            <a:noFill/>
          </a:ln>
        </p:spPr>
        <p:txBody>
          <a:bodyPr anchor="ctr">
            <a:normAutofit/>
          </a:bodyPr>
          <a:lstStyle/>
          <a:p>
            <a:pPr marL="0" indent="0" algn="ctr">
              <a:buNone/>
            </a:pPr>
            <a:r>
              <a:rPr lang="es-ES" sz="4000" b="1" dirty="0">
                <a:solidFill>
                  <a:srgbClr val="007AC6"/>
                </a:solidFill>
                <a:latin typeface="Calibri" panose="020F0502020204030204" pitchFamily="34" charset="0"/>
              </a:rPr>
              <a:t>Cuida</a:t>
            </a:r>
            <a:r>
              <a:rPr lang="es-ES" sz="4000" dirty="0" smtClean="0"/>
              <a:t> tus relaciones sociales fuera de Internet</a:t>
            </a:r>
          </a:p>
          <a:p>
            <a:endParaRPr lang="es-ES" sz="4000" dirty="0"/>
          </a:p>
        </p:txBody>
      </p:sp>
      <p:sp>
        <p:nvSpPr>
          <p:cNvPr id="11" name="Marcador de texto 5"/>
          <p:cNvSpPr txBox="1">
            <a:spLocks/>
          </p:cNvSpPr>
          <p:nvPr/>
        </p:nvSpPr>
        <p:spPr>
          <a:xfrm>
            <a:off x="6253892" y="4154351"/>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09</a:t>
            </a:r>
            <a:endParaRPr lang="es-ES" b="1" dirty="0">
              <a:latin typeface="Arial Black"/>
              <a:cs typeface="Arial Black"/>
            </a:endParaRPr>
          </a:p>
        </p:txBody>
      </p:sp>
    </p:spTree>
    <p:extLst>
      <p:ext uri="{BB962C8B-B14F-4D97-AF65-F5344CB8AC3E}">
        <p14:creationId xmlns:p14="http://schemas.microsoft.com/office/powerpoint/2010/main" val="1907256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sz="4400" b="0" dirty="0">
                <a:latin typeface="Calibri" panose="020F0502020204030204" pitchFamily="34" charset="0"/>
              </a:rPr>
              <a:t>¿Qué </a:t>
            </a:r>
            <a:r>
              <a:rPr lang="es-ES" sz="4400" b="0" dirty="0" smtClean="0">
                <a:latin typeface="Calibri" panose="020F0502020204030204" pitchFamily="34" charset="0"/>
              </a:rPr>
              <a:t>vamos a aprender hoy?</a:t>
            </a:r>
            <a:endParaRPr lang="es-ES" sz="4400" b="0" dirty="0">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a:t>
            </a:r>
            <a:endParaRPr lang="es-ES" dirty="0"/>
          </a:p>
        </p:txBody>
      </p:sp>
      <p:sp>
        <p:nvSpPr>
          <p:cNvPr id="8" name="CuadroTexto 7"/>
          <p:cNvSpPr txBox="1"/>
          <p:nvPr/>
        </p:nvSpPr>
        <p:spPr>
          <a:xfrm>
            <a:off x="491191" y="1484784"/>
            <a:ext cx="8021745" cy="4062651"/>
          </a:xfrm>
          <a:prstGeom prst="rect">
            <a:avLst/>
          </a:prstGeom>
          <a:noFill/>
        </p:spPr>
        <p:txBody>
          <a:bodyPr wrap="square" rtlCol="0">
            <a:spAutoFit/>
          </a:bodyPr>
          <a:lstStyle/>
          <a:p>
            <a:pPr lvl="1"/>
            <a:endParaRPr lang="es-ES" sz="2400" dirty="0">
              <a:solidFill>
                <a:schemeClr val="bg1"/>
              </a:solidFill>
              <a:latin typeface="Calibri" panose="020F0502020204030204" pitchFamily="34" charset="0"/>
            </a:endParaRPr>
          </a:p>
          <a:p>
            <a:pPr marL="800100" lvl="1" indent="-342900">
              <a:buClr>
                <a:srgbClr val="007AC6"/>
              </a:buClr>
              <a:buFont typeface="Arial" panose="020B0604020202020204" pitchFamily="34" charset="0"/>
              <a:buChar char="•"/>
            </a:pPr>
            <a:r>
              <a:rPr lang="es-ES" sz="2400" dirty="0" smtClean="0">
                <a:latin typeface="Calibri" panose="020F0502020204030204" pitchFamily="34" charset="0"/>
              </a:rPr>
              <a:t>Entender el </a:t>
            </a:r>
            <a:r>
              <a:rPr lang="es-ES" sz="2400" b="1" dirty="0" smtClean="0">
                <a:solidFill>
                  <a:srgbClr val="007AC6"/>
                </a:solidFill>
                <a:latin typeface="Calibri" panose="020F0502020204030204" pitchFamily="34" charset="0"/>
              </a:rPr>
              <a:t>concepto de tecnoadicción o uso excesivo de las TIC</a:t>
            </a:r>
            <a:r>
              <a:rPr lang="es-ES" sz="2400" dirty="0" smtClean="0">
                <a:latin typeface="Calibri" panose="020F0502020204030204" pitchFamily="34" charset="0"/>
              </a:rPr>
              <a:t>, sus síntomas y valorar si podemos estar haciendo un uso excesivo de la tecnología</a:t>
            </a:r>
          </a:p>
          <a:p>
            <a:pPr marL="800100" lvl="1" indent="-342900">
              <a:buClr>
                <a:srgbClr val="007AC6"/>
              </a:buClr>
              <a:buFont typeface="Arial" panose="020B0604020202020204" pitchFamily="34" charset="0"/>
              <a:buChar char="•"/>
            </a:pPr>
            <a:endParaRPr lang="es-ES" sz="2400" dirty="0" smtClean="0">
              <a:latin typeface="Calibri" panose="020F0502020204030204" pitchFamily="34" charset="0"/>
            </a:endParaRPr>
          </a:p>
          <a:p>
            <a:pPr marL="800100" lvl="1" indent="-342900">
              <a:buClr>
                <a:srgbClr val="007AC6"/>
              </a:buClr>
              <a:buFont typeface="Arial" panose="020B0604020202020204" pitchFamily="34" charset="0"/>
              <a:buChar char="•"/>
            </a:pPr>
            <a:r>
              <a:rPr lang="es-ES" sz="2400" dirty="0" smtClean="0">
                <a:latin typeface="Calibri" panose="020F0502020204030204" pitchFamily="34" charset="0"/>
              </a:rPr>
              <a:t>Pautas y </a:t>
            </a:r>
            <a:r>
              <a:rPr lang="es-ES" sz="2400" b="1" dirty="0">
                <a:solidFill>
                  <a:srgbClr val="007AC6"/>
                </a:solidFill>
                <a:latin typeface="Calibri" panose="020F0502020204030204" pitchFamily="34" charset="0"/>
              </a:rPr>
              <a:t>recomendaciones</a:t>
            </a:r>
            <a:r>
              <a:rPr lang="es-ES" sz="2400" dirty="0" smtClean="0">
                <a:latin typeface="Calibri" panose="020F0502020204030204" pitchFamily="34" charset="0"/>
              </a:rPr>
              <a:t> para su </a:t>
            </a:r>
            <a:r>
              <a:rPr lang="es-ES" sz="2400" b="1" dirty="0" smtClean="0">
                <a:solidFill>
                  <a:srgbClr val="007AC6"/>
                </a:solidFill>
                <a:latin typeface="Calibri" panose="020F0502020204030204" pitchFamily="34" charset="0"/>
              </a:rPr>
              <a:t>prevención</a:t>
            </a:r>
            <a:endParaRPr lang="es-ES" sz="2400" dirty="0" smtClean="0">
              <a:latin typeface="Calibri" panose="020F0502020204030204" pitchFamily="34" charset="0"/>
            </a:endParaRPr>
          </a:p>
          <a:p>
            <a:pPr marL="800100" lvl="1" indent="-342900">
              <a:buClr>
                <a:srgbClr val="007AC6"/>
              </a:buClr>
              <a:buFont typeface="Arial" panose="020B0604020202020204" pitchFamily="34" charset="0"/>
              <a:buChar char="•"/>
            </a:pPr>
            <a:endParaRPr lang="es-ES" sz="2400" dirty="0" smtClean="0">
              <a:latin typeface="Calibri" panose="020F0502020204030204" pitchFamily="34" charset="0"/>
            </a:endParaRPr>
          </a:p>
          <a:p>
            <a:pPr marL="800100" lvl="1" indent="-342900">
              <a:buClr>
                <a:srgbClr val="007AC6"/>
              </a:buClr>
              <a:buFont typeface="Arial" panose="020B0604020202020204" pitchFamily="34" charset="0"/>
              <a:buChar char="•"/>
            </a:pPr>
            <a:r>
              <a:rPr lang="es-ES" sz="2400" dirty="0" smtClean="0">
                <a:latin typeface="Calibri" panose="020F0502020204030204" pitchFamily="34" charset="0"/>
              </a:rPr>
              <a:t>Entender la importancia de </a:t>
            </a:r>
            <a:r>
              <a:rPr lang="es-ES" sz="2400" b="1" dirty="0">
                <a:solidFill>
                  <a:srgbClr val="007AC6"/>
                </a:solidFill>
                <a:latin typeface="Calibri" panose="020F0502020204030204" pitchFamily="34" charset="0"/>
              </a:rPr>
              <a:t>fomentar hábitos de uso razonable</a:t>
            </a:r>
            <a:r>
              <a:rPr lang="es-ES" sz="2400" dirty="0" smtClean="0">
                <a:latin typeface="Calibri" panose="020F0502020204030204" pitchFamily="34" charset="0"/>
              </a:rPr>
              <a:t> (no excesivo) de las TIC</a:t>
            </a:r>
            <a:endParaRPr lang="es-ES" sz="4000" dirty="0">
              <a:latin typeface="Calibri" panose="020F0502020204030204" pitchFamily="34" charset="0"/>
            </a:endParaRPr>
          </a:p>
          <a:p>
            <a:pPr marL="800100" lvl="1" indent="-342900">
              <a:buFont typeface="Wingdings" panose="05000000000000000000" pitchFamily="2" charset="2"/>
              <a:buChar char="§"/>
            </a:pPr>
            <a:endParaRPr lang="es-ES" sz="2400" dirty="0">
              <a:solidFill>
                <a:srgbClr val="0070C0"/>
              </a:solidFill>
              <a:latin typeface="Calibri" panose="020F0502020204030204" pitchFamily="34" charset="0"/>
            </a:endParaRPr>
          </a:p>
          <a:p>
            <a:endParaRPr lang="es-ES" dirty="0"/>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99992" y="2851058"/>
            <a:ext cx="4600886" cy="3332581"/>
          </a:xfrm>
        </p:spPr>
      </p:pic>
      <p:sp>
        <p:nvSpPr>
          <p:cNvPr id="7" name="6 Título"/>
          <p:cNvSpPr>
            <a:spLocks noGrp="1"/>
          </p:cNvSpPr>
          <p:nvPr>
            <p:ph type="title"/>
          </p:nvPr>
        </p:nvSpPr>
        <p:spPr/>
        <p:txBody>
          <a:bodyPr>
            <a:noAutofit/>
          </a:bodyPr>
          <a:lstStyle/>
          <a:p>
            <a:r>
              <a:rPr lang="es-ES" dirty="0" smtClean="0"/>
              <a:t>Y si crees que tienes un problema de adicción a las TIC</a:t>
            </a:r>
            <a:r>
              <a:rPr lang="es-ES" dirty="0" smtClean="0">
                <a:latin typeface="Calibri" panose="020F0502020204030204" pitchFamily="34" charset="0"/>
              </a:rPr>
              <a:t> </a:t>
            </a:r>
            <a:endParaRPr lang="es-ES" dirty="0">
              <a:latin typeface="Calibri" panose="020F0502020204030204"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
        <p:nvSpPr>
          <p:cNvPr id="6" name="5 Marcador de pie de página"/>
          <p:cNvSpPr>
            <a:spLocks noGrp="1"/>
          </p:cNvSpPr>
          <p:nvPr>
            <p:ph type="ftr" sz="quarter" idx="11"/>
          </p:nvPr>
        </p:nvSpPr>
        <p:spPr/>
        <p:txBody>
          <a:bodyPr/>
          <a:lstStyle/>
          <a:p>
            <a:pPr algn="ctr"/>
            <a:r>
              <a:rPr lang="es-ES" dirty="0" smtClean="0"/>
              <a:t>Recomendaciones. Uso razonable de las TIC</a:t>
            </a:r>
            <a:endParaRPr lang="es-ES" dirty="0"/>
          </a:p>
        </p:txBody>
      </p:sp>
      <p:sp>
        <p:nvSpPr>
          <p:cNvPr id="4" name="3 Marcador de contenido"/>
          <p:cNvSpPr>
            <a:spLocks noGrp="1"/>
          </p:cNvSpPr>
          <p:nvPr>
            <p:ph sz="half" idx="4294967295"/>
          </p:nvPr>
        </p:nvSpPr>
        <p:spPr>
          <a:xfrm>
            <a:off x="395536" y="1916832"/>
            <a:ext cx="4573339" cy="3673475"/>
          </a:xfrm>
          <a:prstGeom prst="rect">
            <a:avLst/>
          </a:prstGeom>
        </p:spPr>
        <p:txBody>
          <a:bodyPr>
            <a:noAutofit/>
          </a:bodyPr>
          <a:lstStyle/>
          <a:p>
            <a:pPr marL="365125" indent="-365125">
              <a:spcAft>
                <a:spcPts val="1200"/>
              </a:spcAft>
              <a:buClr>
                <a:srgbClr val="007AC6"/>
              </a:buClr>
            </a:pPr>
            <a:r>
              <a:rPr lang="es-ES" sz="2800" dirty="0"/>
              <a:t>El primer paso y el más </a:t>
            </a:r>
            <a:r>
              <a:rPr lang="es-ES" sz="2800" dirty="0" smtClean="0"/>
              <a:t>difícil </a:t>
            </a:r>
            <a:r>
              <a:rPr lang="es-ES" sz="2800" dirty="0"/>
              <a:t>es </a:t>
            </a:r>
            <a:r>
              <a:rPr lang="es-ES" sz="2800" dirty="0" smtClean="0"/>
              <a:t>reconocerlo</a:t>
            </a:r>
          </a:p>
          <a:p>
            <a:pPr marL="365125" indent="-365125">
              <a:spcAft>
                <a:spcPts val="1200"/>
              </a:spcAft>
              <a:buClr>
                <a:srgbClr val="007AC6"/>
              </a:buClr>
            </a:pPr>
            <a:r>
              <a:rPr lang="es-ES" sz="2800" dirty="0" smtClean="0"/>
              <a:t>Toma conciencia de las consecuencias</a:t>
            </a:r>
          </a:p>
          <a:p>
            <a:pPr marL="365125" indent="-365125">
              <a:spcAft>
                <a:spcPts val="1200"/>
              </a:spcAft>
              <a:buClr>
                <a:srgbClr val="007AC6"/>
              </a:buClr>
            </a:pPr>
            <a:r>
              <a:rPr lang="es-ES" sz="2800" dirty="0" smtClean="0"/>
              <a:t>Tendrás que romper con algunos hábitos</a:t>
            </a:r>
          </a:p>
          <a:p>
            <a:pPr marL="365125" indent="-365125">
              <a:spcAft>
                <a:spcPts val="1200"/>
              </a:spcAft>
              <a:buClr>
                <a:srgbClr val="007AC6"/>
              </a:buClr>
            </a:pPr>
            <a:r>
              <a:rPr lang="es-ES" sz="2800" dirty="0" smtClean="0"/>
              <a:t>Déjate </a:t>
            </a:r>
            <a:r>
              <a:rPr lang="es-ES" sz="2800" dirty="0"/>
              <a:t>ayudar por un </a:t>
            </a:r>
            <a:r>
              <a:rPr lang="es-ES" sz="2800" dirty="0" smtClean="0"/>
              <a:t>adulto</a:t>
            </a:r>
            <a:endParaRPr lang="es-ES" sz="2800" dirty="0"/>
          </a:p>
          <a:p>
            <a:endParaRPr lang="es-ES" dirty="0"/>
          </a:p>
        </p:txBody>
      </p:sp>
    </p:spTree>
    <p:extLst>
      <p:ext uri="{BB962C8B-B14F-4D97-AF65-F5344CB8AC3E}">
        <p14:creationId xmlns:p14="http://schemas.microsoft.com/office/powerpoint/2010/main" val="2187933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21</a:t>
            </a:fld>
            <a:endParaRPr lang="es-ES" dirty="0"/>
          </a:p>
        </p:txBody>
      </p:sp>
      <p:pic>
        <p:nvPicPr>
          <p:cNvPr id="6" name="Imagen 5"/>
          <p:cNvPicPr>
            <a:picLocks noChangeAspect="1"/>
          </p:cNvPicPr>
          <p:nvPr/>
        </p:nvPicPr>
        <p:blipFill>
          <a:blip r:embed="rId2"/>
          <a:stretch>
            <a:fillRect/>
          </a:stretch>
        </p:blipFill>
        <p:spPr>
          <a:xfrm>
            <a:off x="4397337" y="1763422"/>
            <a:ext cx="4629150" cy="3495675"/>
          </a:xfrm>
          <a:prstGeom prst="rect">
            <a:avLst/>
          </a:prstGeom>
        </p:spPr>
      </p:pic>
      <p:sp>
        <p:nvSpPr>
          <p:cNvPr id="7"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9"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10"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2" name="Picture 5">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9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84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r>
              <a:rPr lang="es-ES" dirty="0">
                <a:latin typeface="Calibri" panose="020F0502020204030204" pitchFamily="34" charset="0"/>
              </a:rPr>
              <a:t>Definición</a:t>
            </a:r>
          </a:p>
        </p:txBody>
      </p:sp>
      <p:sp>
        <p:nvSpPr>
          <p:cNvPr id="3" name="Marcador de contenido 2"/>
          <p:cNvSpPr>
            <a:spLocks noGrp="1"/>
          </p:cNvSpPr>
          <p:nvPr>
            <p:ph idx="1"/>
          </p:nvPr>
        </p:nvSpPr>
        <p:spPr>
          <a:xfrm>
            <a:off x="480686" y="2963199"/>
            <a:ext cx="3803282" cy="2770057"/>
          </a:xfrm>
        </p:spPr>
        <p:txBody>
          <a:bodyPr>
            <a:noAutofit/>
          </a:bodyPr>
          <a:lstStyle/>
          <a:p>
            <a:pPr marL="0" indent="0">
              <a:buNone/>
            </a:pPr>
            <a:r>
              <a:rPr lang="es-ES" sz="2800" dirty="0" smtClean="0">
                <a:solidFill>
                  <a:schemeClr val="tx1"/>
                </a:solidFill>
              </a:rPr>
              <a:t>Inclinación </a:t>
            </a:r>
            <a:r>
              <a:rPr lang="es-ES" sz="2800" dirty="0">
                <a:solidFill>
                  <a:schemeClr val="tx1"/>
                </a:solidFill>
              </a:rPr>
              <a:t>desmedida respecto al uso de la </a:t>
            </a:r>
            <a:r>
              <a:rPr lang="es-ES" sz="2800" dirty="0" smtClean="0">
                <a:solidFill>
                  <a:schemeClr val="tx1"/>
                </a:solidFill>
              </a:rPr>
              <a:t>tecnología </a:t>
            </a:r>
            <a:r>
              <a:rPr lang="es-ES" sz="2800" dirty="0">
                <a:solidFill>
                  <a:schemeClr val="tx1"/>
                </a:solidFill>
              </a:rPr>
              <a:t>que limita nuestra </a:t>
            </a:r>
            <a:r>
              <a:rPr lang="es-ES" sz="2800" dirty="0" smtClean="0">
                <a:solidFill>
                  <a:schemeClr val="tx1"/>
                </a:solidFill>
              </a:rPr>
              <a:t>libertad </a:t>
            </a:r>
            <a:r>
              <a:rPr lang="es-ES" sz="2800" dirty="0">
                <a:solidFill>
                  <a:schemeClr val="tx1"/>
                </a:solidFill>
              </a:rPr>
              <a:t>por la gran dependencia que </a:t>
            </a:r>
            <a:r>
              <a:rPr lang="es-ES" sz="2800" dirty="0" smtClean="0">
                <a:solidFill>
                  <a:schemeClr val="tx1"/>
                </a:solidFill>
              </a:rPr>
              <a:t>provoca</a:t>
            </a:r>
            <a:endParaRPr lang="es-ES" sz="2800" dirty="0">
              <a:solidFill>
                <a:schemeClr val="tx1"/>
              </a:solidFill>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3</a:t>
            </a:fld>
            <a:endParaRPr lang="es-ES" dirty="0"/>
          </a:p>
        </p:txBody>
      </p:sp>
      <p:sp>
        <p:nvSpPr>
          <p:cNvPr id="6" name="Marcador de pie de página 5"/>
          <p:cNvSpPr>
            <a:spLocks noGrp="1"/>
          </p:cNvSpPr>
          <p:nvPr>
            <p:ph type="ftr" sz="quarter" idx="11"/>
          </p:nvPr>
        </p:nvSpPr>
        <p:spPr/>
        <p:txBody>
          <a:bodyPr/>
          <a:lstStyle/>
          <a:p>
            <a:pPr algn="ctr"/>
            <a:r>
              <a:rPr lang="es-ES" dirty="0" smtClean="0"/>
              <a:t>Tecnoadicción. Definición</a:t>
            </a:r>
            <a:endParaRPr lang="es-ES" dirty="0"/>
          </a:p>
        </p:txBody>
      </p:sp>
      <p:sp>
        <p:nvSpPr>
          <p:cNvPr id="8" name="Marcador de texto 7"/>
          <p:cNvSpPr>
            <a:spLocks noGrp="1"/>
          </p:cNvSpPr>
          <p:nvPr>
            <p:ph type="body" idx="4294967295"/>
          </p:nvPr>
        </p:nvSpPr>
        <p:spPr>
          <a:xfrm>
            <a:off x="0" y="1556792"/>
            <a:ext cx="4535488" cy="639763"/>
          </a:xfrm>
          <a:prstGeom prst="rect">
            <a:avLst/>
          </a:prstGeom>
        </p:spPr>
        <p:txBody>
          <a:bodyPr>
            <a:noAutofit/>
          </a:bodyPr>
          <a:lstStyle/>
          <a:p>
            <a:pPr marL="182563" indent="0" algn="ctr">
              <a:buNone/>
            </a:pPr>
            <a:r>
              <a:rPr lang="es-ES" sz="3600" dirty="0" smtClean="0">
                <a:solidFill>
                  <a:srgbClr val="0070C0"/>
                </a:solidFill>
              </a:rPr>
              <a:t>Uso excesivo de las TIC - Tecnoadicción</a:t>
            </a:r>
            <a:endParaRPr lang="es-ES" sz="3600" dirty="0">
              <a:solidFill>
                <a:srgbClr val="0070C0"/>
              </a:solidFill>
            </a:endParaRPr>
          </a:p>
        </p:txBody>
      </p:sp>
      <p:pic>
        <p:nvPicPr>
          <p:cNvPr id="11" name="10 Imag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96757" y="1772816"/>
            <a:ext cx="3956064" cy="4160529"/>
          </a:xfrm>
          <a:prstGeom prst="rect">
            <a:avLst/>
          </a:prstGeom>
        </p:spPr>
      </p:pic>
    </p:spTree>
    <p:extLst>
      <p:ext uri="{BB962C8B-B14F-4D97-AF65-F5344CB8AC3E}">
        <p14:creationId xmlns:p14="http://schemas.microsoft.com/office/powerpoint/2010/main" val="1494283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ES" dirty="0" smtClean="0">
                <a:latin typeface="Calibri" panose="020F0502020204030204" pitchFamily="34" charset="0"/>
              </a:rPr>
              <a:t>Uso razonable (no excesivo) </a:t>
            </a:r>
            <a:br>
              <a:rPr lang="es-ES" dirty="0" smtClean="0">
                <a:latin typeface="Calibri" panose="020F0502020204030204" pitchFamily="34" charset="0"/>
              </a:rPr>
            </a:br>
            <a:r>
              <a:rPr lang="es-ES" dirty="0" smtClean="0">
                <a:latin typeface="Calibri" panose="020F0502020204030204" pitchFamily="34" charset="0"/>
              </a:rPr>
              <a:t>de la tecnología</a:t>
            </a:r>
            <a:endParaRPr lang="es-ES" dirty="0">
              <a:latin typeface="Calibri" panose="020F0502020204030204" pitchFamily="34" charset="0"/>
            </a:endParaRPr>
          </a:p>
        </p:txBody>
      </p:sp>
      <p:pic>
        <p:nvPicPr>
          <p:cNvPr id="4" name="Marcador de contenido 3">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tretch/>
        </p:blipFill>
        <p:spPr>
          <a:xfrm>
            <a:off x="323528" y="1700808"/>
            <a:ext cx="5256584" cy="4196095"/>
          </a:xfrm>
          <a:prstGeom prst="rect">
            <a:avLst/>
          </a:prstGeom>
          <a:ln>
            <a:noFill/>
          </a:ln>
          <a:effectLst>
            <a:outerShdw blurRad="292100" dist="139700" dir="2700000" algn="tl" rotWithShape="0">
              <a:srgbClr val="333333">
                <a:alpha val="65000"/>
              </a:srgbClr>
            </a:outerShdw>
          </a:effectLst>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6" name="5 Marcador de pie de página"/>
          <p:cNvSpPr>
            <a:spLocks noGrp="1"/>
          </p:cNvSpPr>
          <p:nvPr>
            <p:ph type="ftr" sz="quarter" idx="11"/>
          </p:nvPr>
        </p:nvSpPr>
        <p:spPr/>
        <p:txBody>
          <a:bodyPr/>
          <a:lstStyle/>
          <a:p>
            <a:pPr algn="ctr"/>
            <a:r>
              <a:rPr lang="es-ES" dirty="0" smtClean="0"/>
              <a:t>Uso excesivo de la tecnología: introducción</a:t>
            </a:r>
            <a:endParaRPr lang="es-ES" dirty="0"/>
          </a:p>
        </p:txBody>
      </p:sp>
      <p:sp>
        <p:nvSpPr>
          <p:cNvPr id="2" name="1 CuadroTexto"/>
          <p:cNvSpPr txBox="1"/>
          <p:nvPr/>
        </p:nvSpPr>
        <p:spPr>
          <a:xfrm>
            <a:off x="5940152" y="1894814"/>
            <a:ext cx="2880320" cy="3539430"/>
          </a:xfrm>
          <a:prstGeom prst="rect">
            <a:avLst/>
          </a:prstGeom>
          <a:noFill/>
        </p:spPr>
        <p:txBody>
          <a:bodyPr wrap="square" rtlCol="0">
            <a:spAutoFit/>
          </a:bodyPr>
          <a:lstStyle/>
          <a:p>
            <a:pPr marL="457200" indent="-457200">
              <a:buClr>
                <a:srgbClr val="007AC6"/>
              </a:buClr>
              <a:buFont typeface="Arial" panose="020B0604020202020204" pitchFamily="34" charset="0"/>
              <a:buChar char="•"/>
            </a:pPr>
            <a:endParaRPr lang="es-ES" sz="2800" dirty="0" smtClean="0">
              <a:latin typeface="Calibri" panose="020F0502020204030204" pitchFamily="34" charset="0"/>
            </a:endParaRPr>
          </a:p>
          <a:p>
            <a:pPr marL="457200" indent="-457200">
              <a:buClr>
                <a:srgbClr val="007AC6"/>
              </a:buClr>
              <a:buFont typeface="Arial" panose="020B0604020202020204" pitchFamily="34" charset="0"/>
              <a:buChar char="•"/>
            </a:pPr>
            <a:r>
              <a:rPr lang="es-ES" sz="2800" dirty="0" smtClean="0">
                <a:latin typeface="Calibri" panose="020F0502020204030204" pitchFamily="34" charset="0"/>
              </a:rPr>
              <a:t>¿Cuál es tu relación con la tecnología? </a:t>
            </a:r>
          </a:p>
          <a:p>
            <a:pPr marL="457200" indent="-457200">
              <a:buClr>
                <a:srgbClr val="007AC6"/>
              </a:buClr>
              <a:buFont typeface="Arial" panose="020B0604020202020204" pitchFamily="34" charset="0"/>
              <a:buChar char="•"/>
            </a:pPr>
            <a:endParaRPr lang="es-ES" sz="2800" dirty="0" smtClean="0">
              <a:latin typeface="Calibri" panose="020F0502020204030204" pitchFamily="34" charset="0"/>
            </a:endParaRPr>
          </a:p>
          <a:p>
            <a:pPr marL="457200" indent="-457200">
              <a:buClr>
                <a:srgbClr val="007AC6"/>
              </a:buClr>
              <a:buFont typeface="Arial" panose="020B0604020202020204" pitchFamily="34" charset="0"/>
              <a:buChar char="•"/>
            </a:pPr>
            <a:r>
              <a:rPr lang="es-ES" sz="2800" dirty="0" smtClean="0">
                <a:latin typeface="Calibri" panose="020F0502020204030204" pitchFamily="34" charset="0"/>
              </a:rPr>
              <a:t>¿Te sientes “atrapado” por ella?</a:t>
            </a:r>
            <a:endParaRPr lang="es-ES" sz="2800" dirty="0">
              <a:latin typeface="Calibri" panose="020F0502020204030204" pitchFamily="34" charset="0"/>
            </a:endParaRPr>
          </a:p>
        </p:txBody>
      </p:sp>
      <p:pic>
        <p:nvPicPr>
          <p:cNvPr id="8"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9737" y="4931000"/>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34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457200" y="274638"/>
            <a:ext cx="4402832" cy="1143000"/>
          </a:xfrm>
        </p:spPr>
        <p:txBody>
          <a:bodyPr>
            <a:normAutofit/>
          </a:bodyPr>
          <a:lstStyle/>
          <a:p>
            <a:r>
              <a:rPr lang="es-ES" sz="4400" dirty="0" smtClean="0"/>
              <a:t>Reflexiona</a:t>
            </a:r>
            <a:endParaRPr lang="es-ES" sz="4400" dirty="0"/>
          </a:p>
        </p:txBody>
      </p:sp>
      <p:pic>
        <p:nvPicPr>
          <p:cNvPr id="9" name="Marcador de contenido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8183" y="0"/>
            <a:ext cx="4076773" cy="6192000"/>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5</a:t>
            </a:fld>
            <a:endParaRPr lang="es-ES" dirty="0"/>
          </a:p>
        </p:txBody>
      </p:sp>
      <p:sp>
        <p:nvSpPr>
          <p:cNvPr id="6" name="Marcador de pie de página 5"/>
          <p:cNvSpPr>
            <a:spLocks noGrp="1"/>
          </p:cNvSpPr>
          <p:nvPr>
            <p:ph type="ftr" sz="quarter" idx="11"/>
          </p:nvPr>
        </p:nvSpPr>
        <p:spPr/>
        <p:txBody>
          <a:bodyPr/>
          <a:lstStyle/>
          <a:p>
            <a:pPr algn="ctr"/>
            <a:r>
              <a:rPr lang="es-ES" dirty="0" smtClean="0"/>
              <a:t>Reflexiona.  Tecnología y vida social</a:t>
            </a:r>
            <a:endParaRPr lang="es-ES" dirty="0"/>
          </a:p>
        </p:txBody>
      </p:sp>
      <p:sp>
        <p:nvSpPr>
          <p:cNvPr id="11" name="Marcador de texto 10"/>
          <p:cNvSpPr>
            <a:spLocks noGrp="1"/>
          </p:cNvSpPr>
          <p:nvPr>
            <p:ph type="body" sz="half" idx="4294967295"/>
          </p:nvPr>
        </p:nvSpPr>
        <p:spPr>
          <a:xfrm>
            <a:off x="323528" y="1340768"/>
            <a:ext cx="4330824" cy="4539655"/>
          </a:xfrm>
          <a:prstGeom prst="rect">
            <a:avLst/>
          </a:prstGeom>
        </p:spPr>
        <p:txBody>
          <a:bodyPr anchor="ctr">
            <a:normAutofit/>
          </a:bodyPr>
          <a:lstStyle/>
          <a:p>
            <a:pPr marL="182563" indent="0">
              <a:buNone/>
            </a:pPr>
            <a:r>
              <a:rPr lang="es-ES" sz="2800" dirty="0" smtClean="0"/>
              <a:t>¿En qué medida el uso que haces de la tecnología:</a:t>
            </a:r>
          </a:p>
          <a:p>
            <a:pPr marL="1081088" indent="-457200">
              <a:buClr>
                <a:srgbClr val="0070C0"/>
              </a:buClr>
            </a:pPr>
            <a:r>
              <a:rPr lang="es-ES" sz="2800" dirty="0" smtClean="0">
                <a:solidFill>
                  <a:srgbClr val="007AC6"/>
                </a:solidFill>
              </a:rPr>
              <a:t>Internet</a:t>
            </a:r>
          </a:p>
          <a:p>
            <a:pPr marL="1081088" indent="-457200">
              <a:buClr>
                <a:srgbClr val="0070C0"/>
              </a:buClr>
            </a:pPr>
            <a:r>
              <a:rPr lang="es-ES" sz="2800" dirty="0" smtClean="0">
                <a:solidFill>
                  <a:srgbClr val="007AC6"/>
                </a:solidFill>
              </a:rPr>
              <a:t>Teléfono móvil </a:t>
            </a:r>
          </a:p>
          <a:p>
            <a:pPr marL="1081088" indent="-457200">
              <a:buClr>
                <a:srgbClr val="0070C0"/>
              </a:buClr>
            </a:pPr>
            <a:r>
              <a:rPr lang="es-ES" sz="2800" dirty="0" smtClean="0">
                <a:solidFill>
                  <a:srgbClr val="007AC6"/>
                </a:solidFill>
              </a:rPr>
              <a:t>Redes sociales</a:t>
            </a:r>
          </a:p>
          <a:p>
            <a:pPr marL="1081088" indent="-457200">
              <a:buClr>
                <a:srgbClr val="0070C0"/>
              </a:buClr>
            </a:pPr>
            <a:r>
              <a:rPr lang="es-ES" sz="2800" dirty="0" smtClean="0">
                <a:solidFill>
                  <a:srgbClr val="007AC6"/>
                </a:solidFill>
              </a:rPr>
              <a:t>Mensajería y chats</a:t>
            </a:r>
          </a:p>
          <a:p>
            <a:pPr marL="1081088" indent="-457200">
              <a:buClr>
                <a:srgbClr val="0070C0"/>
              </a:buClr>
            </a:pPr>
            <a:r>
              <a:rPr lang="es-ES" sz="2800" dirty="0" smtClean="0">
                <a:solidFill>
                  <a:srgbClr val="007AC6"/>
                </a:solidFill>
              </a:rPr>
              <a:t>Videojuegos</a:t>
            </a:r>
            <a:r>
              <a:rPr lang="es-ES" sz="2800" dirty="0" smtClean="0"/>
              <a:t> </a:t>
            </a:r>
          </a:p>
          <a:p>
            <a:pPr marL="182563" indent="0">
              <a:buNone/>
            </a:pPr>
            <a:r>
              <a:rPr lang="es-ES" sz="2800" dirty="0" smtClean="0"/>
              <a:t>afecta a tu vida social? </a:t>
            </a:r>
            <a:endParaRPr lang="es-ES" sz="2800" dirty="0"/>
          </a:p>
        </p:txBody>
      </p:sp>
    </p:spTree>
    <p:extLst>
      <p:ext uri="{BB962C8B-B14F-4D97-AF65-F5344CB8AC3E}">
        <p14:creationId xmlns:p14="http://schemas.microsoft.com/office/powerpoint/2010/main" val="1453236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6"/>
          <p:cNvSpPr txBox="1">
            <a:spLocks/>
          </p:cNvSpPr>
          <p:nvPr/>
        </p:nvSpPr>
        <p:spPr>
          <a:xfrm>
            <a:off x="239764" y="2940667"/>
            <a:ext cx="4476251" cy="2448272"/>
          </a:xfrm>
          <a:prstGeom prst="rect">
            <a:avLst/>
          </a:prstGeom>
          <a:solidFill>
            <a:schemeClr val="bg1">
              <a:alpha val="73000"/>
            </a:schemeClr>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pPr marL="342900" indent="-342900" algn="l">
              <a:buClr>
                <a:srgbClr val="007AC6"/>
              </a:buClr>
              <a:buFont typeface="Arial" panose="020B0604020202020204" pitchFamily="34" charset="0"/>
              <a:buChar char="•"/>
            </a:pPr>
            <a:endParaRPr lang="es-ES" sz="1200" b="0" i="0" dirty="0">
              <a:solidFill>
                <a:schemeClr val="tx1"/>
              </a:solidFill>
              <a:latin typeface="+mn-lt"/>
              <a:ea typeface="+mn-ea"/>
              <a:cs typeface="+mn-cs"/>
            </a:endParaRPr>
          </a:p>
          <a:p>
            <a:pPr marL="342900" indent="-342900" algn="l">
              <a:buClr>
                <a:srgbClr val="0070C0"/>
              </a:buClr>
              <a:buFont typeface="Arial" panose="020B0604020202020204" pitchFamily="34" charset="0"/>
              <a:buChar char="•"/>
            </a:pPr>
            <a:r>
              <a:rPr lang="es-ES" sz="2600" b="0" i="0" dirty="0" smtClean="0">
                <a:solidFill>
                  <a:schemeClr val="tx1"/>
                </a:solidFill>
                <a:latin typeface="+mn-lt"/>
                <a:ea typeface="+mn-ea"/>
                <a:cs typeface="+mn-cs"/>
              </a:rPr>
              <a:t>Cuando </a:t>
            </a:r>
            <a:r>
              <a:rPr lang="es-ES" sz="2600" b="0" i="0" dirty="0">
                <a:solidFill>
                  <a:schemeClr val="tx1"/>
                </a:solidFill>
                <a:latin typeface="+mn-lt"/>
                <a:ea typeface="+mn-ea"/>
                <a:cs typeface="+mn-cs"/>
              </a:rPr>
              <a:t>charlas con amigos en la calle, </a:t>
            </a:r>
            <a:r>
              <a:rPr lang="es-ES" sz="2600" b="0" i="0" dirty="0" smtClean="0">
                <a:solidFill>
                  <a:schemeClr val="tx1"/>
                </a:solidFill>
                <a:latin typeface="+mn-lt"/>
                <a:ea typeface="+mn-ea"/>
                <a:cs typeface="+mn-cs"/>
              </a:rPr>
              <a:t>¿eres </a:t>
            </a:r>
            <a:r>
              <a:rPr lang="es-ES" sz="2600" b="0" i="0" dirty="0">
                <a:solidFill>
                  <a:schemeClr val="tx1"/>
                </a:solidFill>
                <a:latin typeface="+mn-lt"/>
                <a:ea typeface="+mn-ea"/>
                <a:cs typeface="+mn-cs"/>
              </a:rPr>
              <a:t>incapaz de evitar conversar en un chat con otra persona?</a:t>
            </a:r>
          </a:p>
          <a:p>
            <a:pPr marL="342900" indent="-342900" algn="l">
              <a:buFont typeface="Arial" panose="020B0604020202020204" pitchFamily="34" charset="0"/>
              <a:buChar char="•"/>
            </a:pPr>
            <a:endParaRPr lang="es-ES" sz="2600" b="0" i="0" dirty="0" smtClean="0">
              <a:solidFill>
                <a:srgbClr val="007AC6"/>
              </a:solidFill>
            </a:endParaRPr>
          </a:p>
        </p:txBody>
      </p:sp>
      <p:sp>
        <p:nvSpPr>
          <p:cNvPr id="12" name="Título 11"/>
          <p:cNvSpPr>
            <a:spLocks noGrp="1"/>
          </p:cNvSpPr>
          <p:nvPr>
            <p:ph type="title"/>
          </p:nvPr>
        </p:nvSpPr>
        <p:spPr/>
        <p:txBody>
          <a:bodyPr>
            <a:noAutofit/>
          </a:bodyPr>
          <a:lstStyle/>
          <a:p>
            <a:r>
              <a:rPr lang="es-ES" dirty="0"/>
              <a:t> ¿Os identificáis con alguna </a:t>
            </a:r>
            <a:r>
              <a:rPr lang="es-ES" dirty="0" smtClean="0"/>
              <a:t/>
            </a:r>
            <a:br>
              <a:rPr lang="es-ES" dirty="0" smtClean="0"/>
            </a:br>
            <a:r>
              <a:rPr lang="es-ES" dirty="0" smtClean="0"/>
              <a:t>de </a:t>
            </a:r>
            <a:r>
              <a:rPr lang="es-ES" dirty="0"/>
              <a:t>esta situaciones?</a:t>
            </a:r>
          </a:p>
        </p:txBody>
      </p:sp>
      <p:pic>
        <p:nvPicPr>
          <p:cNvPr id="14" name="Marcador de contenido 1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580112" y="4316733"/>
            <a:ext cx="2552152" cy="1723409"/>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6</a:t>
            </a:fld>
            <a:endParaRPr lang="es-ES"/>
          </a:p>
        </p:txBody>
      </p:sp>
      <p:sp>
        <p:nvSpPr>
          <p:cNvPr id="8" name="Marcador de pie de página 7"/>
          <p:cNvSpPr>
            <a:spLocks noGrp="1"/>
          </p:cNvSpPr>
          <p:nvPr>
            <p:ph type="ftr" sz="quarter" idx="11"/>
          </p:nvPr>
        </p:nvSpPr>
        <p:spPr/>
        <p:txBody>
          <a:bodyPr/>
          <a:lstStyle/>
          <a:p>
            <a:pPr algn="ctr"/>
            <a:r>
              <a:rPr lang="es-ES" dirty="0"/>
              <a:t>Reflexiona.  Tecnología y vida social</a:t>
            </a:r>
          </a:p>
        </p:txBody>
      </p:sp>
      <p:sp>
        <p:nvSpPr>
          <p:cNvPr id="2" name="1 Rectángulo"/>
          <p:cNvSpPr/>
          <p:nvPr/>
        </p:nvSpPr>
        <p:spPr>
          <a:xfrm>
            <a:off x="4678200" y="1813898"/>
            <a:ext cx="4355976" cy="1292662"/>
          </a:xfrm>
          <a:prstGeom prst="rect">
            <a:avLst/>
          </a:prstGeom>
        </p:spPr>
        <p:txBody>
          <a:bodyPr wrap="square">
            <a:spAutoFit/>
          </a:bodyPr>
          <a:lstStyle/>
          <a:p>
            <a:pPr marL="342900" indent="-342900">
              <a:buClr>
                <a:srgbClr val="0070C0"/>
              </a:buClr>
              <a:buFont typeface="Arial" panose="020B0604020202020204" pitchFamily="34" charset="0"/>
              <a:buChar char="•"/>
            </a:pPr>
            <a:r>
              <a:rPr lang="es-ES" sz="2600" dirty="0" smtClean="0"/>
              <a:t>¿Cruzas </a:t>
            </a:r>
            <a:r>
              <a:rPr lang="es-ES" sz="2600" dirty="0"/>
              <a:t>la calle más atento a los mensajes que llegan a tu móvil que al tráfico</a:t>
            </a:r>
            <a:r>
              <a:rPr lang="es-ES" sz="2600" dirty="0" smtClean="0"/>
              <a:t>?</a:t>
            </a:r>
          </a:p>
        </p:txBody>
      </p:sp>
      <p:sp>
        <p:nvSpPr>
          <p:cNvPr id="9" name="1 Rectángulo"/>
          <p:cNvSpPr/>
          <p:nvPr/>
        </p:nvSpPr>
        <p:spPr>
          <a:xfrm>
            <a:off x="4716015" y="3048778"/>
            <a:ext cx="4716016" cy="1077218"/>
          </a:xfrm>
          <a:prstGeom prst="rect">
            <a:avLst/>
          </a:prstGeom>
        </p:spPr>
        <p:txBody>
          <a:bodyPr wrap="square">
            <a:spAutoFit/>
          </a:bodyPr>
          <a:lstStyle/>
          <a:p>
            <a:pPr marL="342900" indent="-342900">
              <a:buClr>
                <a:srgbClr val="0070C0"/>
              </a:buClr>
              <a:buFont typeface="Arial" panose="020B0604020202020204" pitchFamily="34" charset="0"/>
              <a:buChar char="•"/>
            </a:pPr>
            <a:endParaRPr lang="es-ES" sz="1200" dirty="0"/>
          </a:p>
          <a:p>
            <a:pPr marL="342900" indent="-342900">
              <a:buClr>
                <a:srgbClr val="0070C0"/>
              </a:buClr>
              <a:buFont typeface="Arial" panose="020B0604020202020204" pitchFamily="34" charset="0"/>
              <a:buChar char="•"/>
            </a:pPr>
            <a:r>
              <a:rPr lang="es-ES" sz="2600" dirty="0" smtClean="0"/>
              <a:t>¿</a:t>
            </a:r>
            <a:r>
              <a:rPr lang="es-ES" sz="2600" dirty="0"/>
              <a:t>Retrasas la hora de dormir por </a:t>
            </a:r>
            <a:r>
              <a:rPr lang="es-ES" sz="2600" dirty="0" smtClean="0"/>
              <a:t>revisar </a:t>
            </a:r>
            <a:r>
              <a:rPr lang="es-ES" sz="2600" dirty="0"/>
              <a:t>tus redes?</a:t>
            </a:r>
          </a:p>
        </p:txBody>
      </p:sp>
      <p:sp>
        <p:nvSpPr>
          <p:cNvPr id="10" name="Título 6"/>
          <p:cNvSpPr txBox="1">
            <a:spLocks/>
          </p:cNvSpPr>
          <p:nvPr/>
        </p:nvSpPr>
        <p:spPr>
          <a:xfrm>
            <a:off x="239765" y="1979791"/>
            <a:ext cx="4476250" cy="960876"/>
          </a:xfrm>
          <a:prstGeom prst="rect">
            <a:avLst/>
          </a:prstGeom>
          <a:solidFill>
            <a:schemeClr val="bg1">
              <a:alpha val="73000"/>
            </a:schemeClr>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pPr marL="342900" indent="-342900" algn="l">
              <a:buClr>
                <a:srgbClr val="007AC6"/>
              </a:buClr>
              <a:buFont typeface="Arial" panose="020B0604020202020204" pitchFamily="34" charset="0"/>
              <a:buChar char="•"/>
            </a:pPr>
            <a:r>
              <a:rPr lang="es-ES" sz="2600" b="0" i="0" dirty="0">
                <a:solidFill>
                  <a:schemeClr val="tx1"/>
                </a:solidFill>
                <a:latin typeface="+mn-lt"/>
                <a:ea typeface="+mn-ea"/>
                <a:cs typeface="+mn-cs"/>
              </a:rPr>
              <a:t>¿Miras constantemente el móvil y revisas mensajes pendientes</a:t>
            </a:r>
            <a:r>
              <a:rPr lang="es-ES" sz="2600" b="0" i="0" dirty="0" smtClean="0">
                <a:solidFill>
                  <a:schemeClr val="tx1"/>
                </a:solidFill>
                <a:latin typeface="+mn-lt"/>
                <a:ea typeface="+mn-ea"/>
                <a:cs typeface="+mn-cs"/>
              </a:rPr>
              <a:t>?</a:t>
            </a:r>
            <a:endParaRPr lang="es-ES" sz="2600" b="0" i="0" dirty="0" smtClean="0">
              <a:solidFill>
                <a:srgbClr val="007AC6"/>
              </a:solidFill>
            </a:endParaRPr>
          </a:p>
        </p:txBody>
      </p:sp>
    </p:spTree>
    <p:extLst>
      <p:ext uri="{BB962C8B-B14F-4D97-AF65-F5344CB8AC3E}">
        <p14:creationId xmlns:p14="http://schemas.microsoft.com/office/powerpoint/2010/main" val="200392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251520" y="274638"/>
            <a:ext cx="8784976" cy="1143000"/>
          </a:xfrm>
        </p:spPr>
        <p:txBody>
          <a:bodyPr>
            <a:noAutofit/>
          </a:bodyPr>
          <a:lstStyle/>
          <a:p>
            <a:r>
              <a:rPr lang="es-ES" dirty="0" smtClean="0"/>
              <a:t>Tecnologías asociadas al uso excesivo</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sp>
        <p:nvSpPr>
          <p:cNvPr id="6" name="5 Marcador de pie de página"/>
          <p:cNvSpPr>
            <a:spLocks noGrp="1"/>
          </p:cNvSpPr>
          <p:nvPr>
            <p:ph type="ftr" sz="quarter" idx="11"/>
          </p:nvPr>
        </p:nvSpPr>
        <p:spPr/>
        <p:txBody>
          <a:bodyPr/>
          <a:lstStyle/>
          <a:p>
            <a:pPr algn="ctr"/>
            <a:r>
              <a:rPr lang="es-ES" dirty="0" smtClean="0"/>
              <a:t>Tecnologías asociadas </a:t>
            </a:r>
            <a:endParaRPr lang="es-ES" dirty="0"/>
          </a:p>
        </p:txBody>
      </p:sp>
      <p:pic>
        <p:nvPicPr>
          <p:cNvPr id="2" name="1 Imag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7828" y="1957070"/>
            <a:ext cx="7668344" cy="4230370"/>
          </a:xfrm>
          <a:prstGeom prst="rect">
            <a:avLst/>
          </a:prstGeom>
        </p:spPr>
      </p:pic>
    </p:spTree>
    <p:extLst>
      <p:ext uri="{BB962C8B-B14F-4D97-AF65-F5344CB8AC3E}">
        <p14:creationId xmlns:p14="http://schemas.microsoft.com/office/powerpoint/2010/main" val="3803509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1484784"/>
            <a:ext cx="5437381" cy="4402472"/>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8</a:t>
            </a:fld>
            <a:endParaRPr lang="es-ES" dirty="0"/>
          </a:p>
        </p:txBody>
      </p:sp>
      <p:sp>
        <p:nvSpPr>
          <p:cNvPr id="6" name="Marcador de pie de página 5"/>
          <p:cNvSpPr>
            <a:spLocks noGrp="1"/>
          </p:cNvSpPr>
          <p:nvPr>
            <p:ph type="ftr" sz="quarter" idx="11"/>
          </p:nvPr>
        </p:nvSpPr>
        <p:spPr/>
        <p:txBody>
          <a:bodyPr/>
          <a:lstStyle/>
          <a:p>
            <a:pPr algn="ctr"/>
            <a:r>
              <a:rPr lang="es-ES" dirty="0" smtClean="0"/>
              <a:t>¿Cuántas horas pasas conectado a las  TIC?  </a:t>
            </a:r>
            <a:endParaRPr lang="es-ES" dirty="0"/>
          </a:p>
        </p:txBody>
      </p:sp>
      <p:sp>
        <p:nvSpPr>
          <p:cNvPr id="8" name="6 Título"/>
          <p:cNvSpPr txBox="1">
            <a:spLocks/>
          </p:cNvSpPr>
          <p:nvPr/>
        </p:nvSpPr>
        <p:spPr>
          <a:xfrm>
            <a:off x="251520" y="188640"/>
            <a:ext cx="8640960" cy="1143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lumMod val="65000"/>
                  </a:schemeClr>
                </a:solidFill>
                <a:latin typeface="Calibri" panose="020F0502020204030204" pitchFamily="34" charset="0"/>
                <a:ea typeface="+mj-ea"/>
                <a:cs typeface="+mj-cs"/>
              </a:defRPr>
            </a:lvl1pPr>
          </a:lstStyle>
          <a:p>
            <a:r>
              <a:rPr lang="es-ES" dirty="0" smtClean="0">
                <a:solidFill>
                  <a:srgbClr val="0070C0"/>
                </a:solidFill>
              </a:rPr>
              <a:t>¿Sabemos cuántas horas nos pasamos conectados al día?</a:t>
            </a:r>
            <a:endParaRPr lang="es-ES" dirty="0">
              <a:solidFill>
                <a:srgbClr val="0070C0"/>
              </a:solidFill>
            </a:endParaRPr>
          </a:p>
        </p:txBody>
      </p:sp>
    </p:spTree>
    <p:extLst>
      <p:ext uri="{BB962C8B-B14F-4D97-AF65-F5344CB8AC3E}">
        <p14:creationId xmlns:p14="http://schemas.microsoft.com/office/powerpoint/2010/main" val="3682740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7504" y="274638"/>
            <a:ext cx="8856984" cy="1143000"/>
          </a:xfrm>
        </p:spPr>
        <p:txBody>
          <a:bodyPr>
            <a:noAutofit/>
          </a:bodyPr>
          <a:lstStyle/>
          <a:p>
            <a:r>
              <a:rPr lang="es-ES" dirty="0" smtClean="0"/>
              <a:t>Planifica el tiempo que </a:t>
            </a:r>
            <a:br>
              <a:rPr lang="es-ES" dirty="0" smtClean="0"/>
            </a:br>
            <a:r>
              <a:rPr lang="es-ES" dirty="0" smtClean="0"/>
              <a:t>dedicas a las TIC</a:t>
            </a:r>
            <a:endParaRPr lang="es-ES" dirty="0"/>
          </a:p>
        </p:txBody>
      </p:sp>
      <p:pic>
        <p:nvPicPr>
          <p:cNvPr id="9" name="Marcador de contenido 8"/>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95536" y="1556792"/>
            <a:ext cx="8229600" cy="4384798"/>
          </a:xfrm>
          <a:prstGeom prst="rect">
            <a:avLst/>
          </a:prstGeom>
          <a:ln>
            <a:noFill/>
          </a:ln>
          <a:effectLst>
            <a:softEdge rad="112500"/>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9</a:t>
            </a:fld>
            <a:endParaRPr lang="es-ES" dirty="0"/>
          </a:p>
        </p:txBody>
      </p:sp>
      <p:sp>
        <p:nvSpPr>
          <p:cNvPr id="6" name="Marcador de pie de página 5"/>
          <p:cNvSpPr>
            <a:spLocks noGrp="1"/>
          </p:cNvSpPr>
          <p:nvPr>
            <p:ph type="ftr" sz="quarter" idx="11"/>
          </p:nvPr>
        </p:nvSpPr>
        <p:spPr/>
        <p:txBody>
          <a:bodyPr/>
          <a:lstStyle/>
          <a:p>
            <a:pPr algn="ctr"/>
            <a:r>
              <a:rPr lang="es-ES" dirty="0" smtClean="0"/>
              <a:t>Uso excesivo de las TIC. Gestión del tiempo</a:t>
            </a:r>
            <a:endParaRPr lang="es-ES" dirty="0"/>
          </a:p>
        </p:txBody>
      </p:sp>
    </p:spTree>
    <p:extLst>
      <p:ext uri="{BB962C8B-B14F-4D97-AF65-F5344CB8AC3E}">
        <p14:creationId xmlns:p14="http://schemas.microsoft.com/office/powerpoint/2010/main" val="248030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565</Words>
  <Application>Microsoft Office PowerPoint</Application>
  <PresentationFormat>Presentación en pantalla (4:3)</PresentationFormat>
  <Paragraphs>144</Paragraphs>
  <Slides>23</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Arial Black</vt:lpstr>
      <vt:lpstr>Calibri</vt:lpstr>
      <vt:lpstr>Times New Roman</vt:lpstr>
      <vt:lpstr>Trebuchet MS</vt:lpstr>
      <vt:lpstr>Wingdings</vt:lpstr>
      <vt:lpstr>Tema de Office</vt:lpstr>
      <vt:lpstr> Uso excesivo de las TIC</vt:lpstr>
      <vt:lpstr>¿Qué vamos a aprender hoy?</vt:lpstr>
      <vt:lpstr>Definición</vt:lpstr>
      <vt:lpstr>Uso razonable (no excesivo)  de la tecnología</vt:lpstr>
      <vt:lpstr>Reflexiona</vt:lpstr>
      <vt:lpstr> ¿Os identificáis con alguna  de esta situaciones?</vt:lpstr>
      <vt:lpstr>Tecnologías asociadas al uso excesivo</vt:lpstr>
      <vt:lpstr>Presentación de PowerPoint</vt:lpstr>
      <vt:lpstr>Planifica el tiempo que  dedicas a las TIC</vt:lpstr>
      <vt:lpstr>Síntomas</vt:lpstr>
      <vt:lpstr>Recomendaciones </vt:lpstr>
      <vt:lpstr>Recomendaciones </vt:lpstr>
      <vt:lpstr>Recomendaciones </vt:lpstr>
      <vt:lpstr>Recomendaciones </vt:lpstr>
      <vt:lpstr>Recomendaciones </vt:lpstr>
      <vt:lpstr>Recomendaciones </vt:lpstr>
      <vt:lpstr>Recomendaciones </vt:lpstr>
      <vt:lpstr>Recomendaciones </vt:lpstr>
      <vt:lpstr>Recomendaciones </vt:lpstr>
      <vt:lpstr>Y si crees que tienes un problema de adicción a las TIC </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2017-03-29T11:36:10Z</dcterms:modified>
</cp:coreProperties>
</file>